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65" r:id="rId3"/>
    <p:sldId id="264" r:id="rId4"/>
    <p:sldId id="261" r:id="rId5"/>
    <p:sldId id="263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A470"/>
    <a:srgbClr val="C9B357"/>
    <a:srgbClr val="BD9889"/>
    <a:srgbClr val="CCCC00"/>
    <a:srgbClr val="92D0D6"/>
    <a:srgbClr val="A8B89A"/>
    <a:srgbClr val="DACA68"/>
    <a:srgbClr val="8AA26E"/>
    <a:srgbClr val="1D241A"/>
    <a:srgbClr val="BBCF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A107856-5554-42FB-B03E-39F5DBC370BA}" styleName="Средний стиль 4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4.1500953323736194E-3"/>
          <c:y val="0.10057095770005493"/>
          <c:w val="0.99584990466762635"/>
          <c:h val="0.8738476469511078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 на 01.04.2022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-6.7392972673667434E-5"/>
                  <c:y val="2.3255813953488372E-3"/>
                </c:manualLayout>
              </c:layout>
              <c:tx>
                <c:rich>
                  <a:bodyPr/>
                  <a:lstStyle/>
                  <a:p>
                    <a:r>
                      <a:rPr lang="ru-RU" b="1" i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20,1%</a:t>
                    </a:r>
                    <a:endParaRPr lang="ru-RU" smtClean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6467260372446354E-3"/>
                  <c:y val="2.3255813953487517E-3"/>
                </c:manualLayout>
              </c:layout>
              <c:tx>
                <c:rich>
                  <a:bodyPr/>
                  <a:lstStyle/>
                  <a:p>
                    <a:r>
                      <a:rPr lang="ru-RU" b="1" i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20,2%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583127713933224E-4"/>
                  <c:y val="1.1627906976744186E-2"/>
                </c:manualLayout>
              </c:layout>
              <c:tx>
                <c:rich>
                  <a:bodyPr/>
                  <a:lstStyle/>
                  <a:p>
                    <a:r>
                      <a:rPr lang="ru-RU" b="1" i="1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19,9%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9.5852842890587809E-4"/>
                  <c:y val="4.6509796740523716E-3"/>
                </c:manualLayout>
              </c:layout>
              <c:tx>
                <c:rich>
                  <a:bodyPr/>
                  <a:lstStyle/>
                  <a:p>
                    <a:r>
                      <a:rPr lang="ru-RU" b="1" i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21,1%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5.8504386007519225E-3"/>
                  <c:y val="2.3255813953488372E-3"/>
                </c:manualLayout>
              </c:layout>
              <c:tx>
                <c:rich>
                  <a:bodyPr/>
                  <a:lstStyle/>
                  <a:p>
                    <a:r>
                      <a:rPr lang="ru-RU" b="1" i="1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20,8%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Безвозмездные поступления</c:v>
                </c:pt>
                <c:pt idx="1">
                  <c:v>Земельный налог</c:v>
                </c:pt>
                <c:pt idx="2">
                  <c:v>УСНО</c:v>
                </c:pt>
                <c:pt idx="3">
                  <c:v>НДФЛ</c:v>
                </c:pt>
                <c:pt idx="4">
                  <c:v>Налоговые и неналоговые доходы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1574.2</c:v>
                </c:pt>
                <c:pt idx="1">
                  <c:v>369.4</c:v>
                </c:pt>
                <c:pt idx="2">
                  <c:v>354.9</c:v>
                </c:pt>
                <c:pt idx="3">
                  <c:v>425.9</c:v>
                </c:pt>
                <c:pt idx="4">
                  <c:v>1529.1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План 2022 г.</c:v>
                </c:pt>
              </c:strCache>
            </c:strRef>
          </c:tx>
          <c:invertIfNegative val="0"/>
          <c:dLbls>
            <c:numFmt formatCode="#,##0.0" sourceLinked="0"/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Безвозмездные поступления</c:v>
                </c:pt>
                <c:pt idx="1">
                  <c:v>Земельный налог</c:v>
                </c:pt>
                <c:pt idx="2">
                  <c:v>УСНО</c:v>
                </c:pt>
                <c:pt idx="3">
                  <c:v>НДФЛ</c:v>
                </c:pt>
                <c:pt idx="4">
                  <c:v>Налоговые и неналоговые доходы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7837.5</c:v>
                </c:pt>
                <c:pt idx="1">
                  <c:v>1828.1</c:v>
                </c:pt>
                <c:pt idx="2">
                  <c:v>1779.6</c:v>
                </c:pt>
                <c:pt idx="3">
                  <c:v>2016.9</c:v>
                </c:pt>
                <c:pt idx="4">
                  <c:v>7367.7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34"/>
        <c:axId val="71988352"/>
        <c:axId val="71989888"/>
      </c:barChart>
      <c:catAx>
        <c:axId val="71988352"/>
        <c:scaling>
          <c:orientation val="minMax"/>
        </c:scaling>
        <c:delete val="1"/>
        <c:axPos val="l"/>
        <c:majorTickMark val="out"/>
        <c:minorTickMark val="none"/>
        <c:tickLblPos val="nextTo"/>
        <c:crossAx val="71989888"/>
        <c:crosses val="autoZero"/>
        <c:auto val="1"/>
        <c:lblAlgn val="ctr"/>
        <c:lblOffset val="100"/>
        <c:noMultiLvlLbl val="0"/>
      </c:catAx>
      <c:valAx>
        <c:axId val="71989888"/>
        <c:scaling>
          <c:orientation val="minMax"/>
          <c:max val="8000"/>
        </c:scaling>
        <c:delete val="1"/>
        <c:axPos val="b"/>
        <c:numFmt formatCode="General" sourceLinked="1"/>
        <c:majorTickMark val="out"/>
        <c:minorTickMark val="none"/>
        <c:tickLblPos val="nextTo"/>
        <c:crossAx val="719883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9.2272059966388514E-2"/>
          <c:y val="3.643004666105714E-2"/>
          <c:w val="0.74605933253028434"/>
          <c:h val="6.3741681327927791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/>
            </a:pPr>
            <a:r>
              <a:rPr lang="ru-RU" sz="2000" dirty="0"/>
              <a:t>Доходы </a:t>
            </a:r>
            <a:r>
              <a:rPr lang="ru-RU" sz="2000" dirty="0" smtClean="0"/>
              <a:t>всего –</a:t>
            </a:r>
          </a:p>
          <a:p>
            <a:pPr>
              <a:defRPr sz="2000"/>
            </a:pPr>
            <a:r>
              <a:rPr 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15 205,2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24289240622850114"/>
          <c:y val="7.8933847496768059E-2"/>
        </c:manualLayout>
      </c:layout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0188027479821326E-2"/>
          <c:y val="0.31817867915980685"/>
          <c:w val="0.90365905060899387"/>
          <c:h val="0.643090560533904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всего</c:v>
                </c:pt>
              </c:strCache>
            </c:strRef>
          </c:tx>
          <c:explosion val="25"/>
          <c:dPt>
            <c:idx val="0"/>
            <c:bubble3D val="0"/>
            <c:explosion val="12"/>
            <c:spPr>
              <a:solidFill>
                <a:srgbClr val="8CA470"/>
              </a:solidFill>
            </c:spPr>
          </c:dPt>
          <c:dPt>
            <c:idx val="1"/>
            <c:bubble3D val="0"/>
            <c:spPr>
              <a:solidFill>
                <a:srgbClr val="C9B357"/>
              </a:solidFill>
            </c:spPr>
          </c:dPt>
          <c:dLbls>
            <c:dLbl>
              <c:idx val="0"/>
              <c:delete val="1"/>
            </c:dLbl>
            <c:dLbl>
              <c:idx val="1"/>
              <c:layout>
                <c:manualLayout>
                  <c:x val="6.8603868104609366E-3"/>
                  <c:y val="3.6462879683546402E-4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600" b="1">
                      <a:latin typeface="Arial" panose="020B0604020202020204" pitchFamily="34" charset="0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</c:dLbl>
            <c:numFmt formatCode="0.0%" sourceLinked="0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12101.900000000001</c:v>
                </c:pt>
                <c:pt idx="1">
                  <c:v>3103.3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.21783932341361667"/>
          <c:w val="1"/>
          <c:h val="0.6335017085834923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01.04.2021</c:v>
                </c:pt>
              </c:strCache>
            </c:strRef>
          </c:tx>
          <c:spPr>
            <a:solidFill>
              <a:srgbClr val="DACA68"/>
            </a:solidFill>
          </c:spPr>
          <c:invertIfNegative val="0"/>
          <c:dLbls>
            <c:dLbl>
              <c:idx val="0"/>
              <c:layout>
                <c:manualLayout>
                  <c:x val="1.4054120092566852E-3"/>
                  <c:y val="-1.61031616719392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"/>
                  <c:y val="-1.2077371253954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2162360277701073E-3"/>
                  <c:y val="-1.0064476044962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2648708083310168E-2"/>
                  <c:y val="-1.6103161671939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4054120092566853E-2"/>
                  <c:y val="-1.4090266462946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Доходы всего</c:v>
                </c:pt>
                <c:pt idx="1">
                  <c:v>Налоговые и неналоговые доходы</c:v>
                </c:pt>
                <c:pt idx="2">
                  <c:v>НДФЛ</c:v>
                </c:pt>
                <c:pt idx="3">
                  <c:v>Земельный налог</c:v>
                </c:pt>
                <c:pt idx="4">
                  <c:v>УСНО</c:v>
                </c:pt>
              </c:strCache>
            </c:strRef>
          </c:cat>
          <c:val>
            <c:numRef>
              <c:f>Лист1!$B$2:$B$6</c:f>
              <c:numCache>
                <c:formatCode>#,##0.0</c:formatCode>
                <c:ptCount val="5"/>
                <c:pt idx="0">
                  <c:v>2609.6</c:v>
                </c:pt>
                <c:pt idx="1">
                  <c:v>1405.2</c:v>
                </c:pt>
                <c:pt idx="2">
                  <c:v>389.8</c:v>
                </c:pt>
                <c:pt idx="3">
                  <c:v>406.8</c:v>
                </c:pt>
                <c:pt idx="4">
                  <c:v>279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 01.04.2022</c:v>
                </c:pt>
              </c:strCache>
            </c:strRef>
          </c:tx>
          <c:spPr>
            <a:solidFill>
              <a:srgbClr val="A8B89A"/>
            </a:solidFill>
          </c:spPr>
          <c:invertIfNegative val="0"/>
          <c:dLbls>
            <c:dLbl>
              <c:idx val="0"/>
              <c:layout>
                <c:manualLayout>
                  <c:x val="2.108118013885028E-2"/>
                  <c:y val="-1.006447604496209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3.2324476212903762E-2"/>
                  <c:y val="-1.2077371253954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2.3892004157363651E-2"/>
                  <c:y val="-1.207737125395446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2.8108240185133707E-2"/>
                  <c:y val="-1.0064476044962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2.6702717513514086E-2"/>
                  <c:y val="-1.40902664629468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Доходы всего</c:v>
                </c:pt>
                <c:pt idx="1">
                  <c:v>Налоговые и неналоговые доходы</c:v>
                </c:pt>
                <c:pt idx="2">
                  <c:v>НДФЛ</c:v>
                </c:pt>
                <c:pt idx="3">
                  <c:v>Земельный налог</c:v>
                </c:pt>
                <c:pt idx="4">
                  <c:v>УСНО</c:v>
                </c:pt>
              </c:strCache>
            </c:strRef>
          </c:cat>
          <c:val>
            <c:numRef>
              <c:f>Лист1!$C$2:$C$6</c:f>
              <c:numCache>
                <c:formatCode>#,##0.0</c:formatCode>
                <c:ptCount val="5"/>
                <c:pt idx="0">
                  <c:v>3103.3</c:v>
                </c:pt>
                <c:pt idx="1">
                  <c:v>1529.1</c:v>
                </c:pt>
                <c:pt idx="2">
                  <c:v>425.9</c:v>
                </c:pt>
                <c:pt idx="3">
                  <c:v>398.5</c:v>
                </c:pt>
                <c:pt idx="4">
                  <c:v>354.9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2"/>
        <c:gapDepth val="0"/>
        <c:shape val="box"/>
        <c:axId val="21113856"/>
        <c:axId val="21116416"/>
        <c:axId val="0"/>
      </c:bar3DChart>
      <c:catAx>
        <c:axId val="21113856"/>
        <c:scaling>
          <c:orientation val="minMax"/>
        </c:scaling>
        <c:delete val="0"/>
        <c:axPos val="b"/>
        <c:majorTickMark val="none"/>
        <c:minorTickMark val="none"/>
        <c:tickLblPos val="nextTo"/>
        <c:crossAx val="21116416"/>
        <c:crosses val="autoZero"/>
        <c:auto val="1"/>
        <c:lblAlgn val="ctr"/>
        <c:lblOffset val="100"/>
        <c:noMultiLvlLbl val="0"/>
      </c:catAx>
      <c:valAx>
        <c:axId val="21116416"/>
        <c:scaling>
          <c:orientation val="minMax"/>
        </c:scaling>
        <c:delete val="1"/>
        <c:axPos val="l"/>
        <c:numFmt formatCode="#,##0.0" sourceLinked="1"/>
        <c:majorTickMark val="out"/>
        <c:minorTickMark val="none"/>
        <c:tickLblPos val="nextTo"/>
        <c:crossAx val="21113856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72736689088336881"/>
          <c:y val="0.19325489910164645"/>
          <c:w val="0.27263310911663102"/>
          <c:h val="0.1605895521152174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1 квартал 2022 года</a:t>
            </a:r>
          </a:p>
        </c:rich>
      </c:tx>
      <c:layout>
        <c:manualLayout>
          <c:xMode val="edge"/>
          <c:yMode val="edge"/>
          <c:x val="0.17513721151696618"/>
          <c:y val="0"/>
        </c:manualLayout>
      </c:layout>
      <c:overlay val="0"/>
    </c:title>
    <c:autoTitleDeleted val="0"/>
    <c:view3D>
      <c:rotX val="30"/>
      <c:rotY val="33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0110658140013835E-2"/>
          <c:y val="0.10969172100424548"/>
          <c:w val="0.98150619398269123"/>
          <c:h val="0.6953813521853581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4"/>
          <c:dLbls>
            <c:dLbl>
              <c:idx val="0"/>
              <c:layout>
                <c:manualLayout>
                  <c:x val="-0.25522994248460112"/>
                  <c:y val="-0.182143651918765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7143078431476107E-2"/>
                  <c:y val="2.3964725609488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 i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Фактические расходы</c:v>
                </c:pt>
                <c:pt idx="1">
                  <c:v>Профицит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2892.4</c:v>
                </c:pt>
                <c:pt idx="1">
                  <c:v>210.9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4.7249556366087089E-2"/>
          <c:y val="0.81735022639207888"/>
          <c:w val="0.61946128961140834"/>
          <c:h val="0.1616393529970592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/>
              <a:t>1 квартал 2021 года</a:t>
            </a:r>
          </a:p>
        </c:rich>
      </c:tx>
      <c:layout>
        <c:manualLayout>
          <c:xMode val="edge"/>
          <c:yMode val="edge"/>
          <c:x val="0.1559217203200895"/>
          <c:y val="0"/>
        </c:manualLayout>
      </c:layout>
      <c:overlay val="0"/>
    </c:title>
    <c:autoTitleDeleted val="0"/>
    <c:view3D>
      <c:rotX val="30"/>
      <c:rotY val="333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83888699243022E-3"/>
          <c:y val="0.11821980527164849"/>
          <c:w val="0.98150619398269123"/>
          <c:h val="0.7084112876347072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3"/>
          <c:dPt>
            <c:idx val="0"/>
            <c:bubble3D val="0"/>
            <c:spPr>
              <a:solidFill>
                <a:srgbClr val="8AA26E"/>
              </a:solidFill>
            </c:spPr>
          </c:dPt>
          <c:dPt>
            <c:idx val="1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Lbls>
            <c:dLbl>
              <c:idx val="0"/>
              <c:layout>
                <c:manualLayout>
                  <c:x val="-0.25522994248460112"/>
                  <c:y val="-0.1821436519187656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529842907899564"/>
                  <c:y val="5.616042661926452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txPr>
              <a:bodyPr/>
              <a:lstStyle/>
              <a:p>
                <a:pPr>
                  <a:defRPr b="1" i="1">
                    <a:latin typeface="Arial" panose="020B0604020202020204" pitchFamily="34" charset="0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Фактические расходы</c:v>
                </c:pt>
                <c:pt idx="1">
                  <c:v>Профицит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2220.4</c:v>
                </c:pt>
                <c:pt idx="1">
                  <c:v>389.1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b"/>
      <c:layout>
        <c:manualLayout>
          <c:xMode val="edge"/>
          <c:yMode val="edge"/>
          <c:x val="4.9999935030425255E-2"/>
          <c:y val="0.80160037773580717"/>
          <c:w val="0.62771242560442275"/>
          <c:h val="0.1772353071880902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ED2CF11C-A03E-4847-ACCD-FE50B58103CA}" type="datetimeFigureOut">
              <a:rPr lang="ru-RU" smtClean="0"/>
              <a:t>17.05.2022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396AA052-B4BC-473B-A1F7-E645306F91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92696"/>
            <a:ext cx="9144000" cy="244827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3600" dirty="0" smtClean="0">
                <a:ln w="5000" cmpd="sng">
                  <a:noFill/>
                  <a:prstDash val="solid"/>
                </a:ln>
                <a:solidFill>
                  <a:srgbClr val="1D241A"/>
                </a:solidFill>
                <a:latin typeface="Arial Black" panose="020B0A04020102020204" pitchFamily="34" charset="0"/>
              </a:rPr>
              <a:t>ИСПОЛНЕНИЕ БЮДЖЕТА ГОРОДСКОГО ОКРУГА МЫТИЩИ ЗА 1 КВАРТАЛ 2022 ГОДА</a:t>
            </a:r>
            <a:endParaRPr lang="ru-RU" sz="3600" dirty="0">
              <a:ln w="5000" cmpd="sng">
                <a:noFill/>
                <a:prstDash val="solid"/>
              </a:ln>
              <a:solidFill>
                <a:srgbClr val="1D241A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845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620688"/>
            <a:ext cx="9144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ПАРАМЕТРЫ ИСПОЛНЕНИЯ ДОХОДНОЙ ЧАСТИ БЮДЖЕТА ЗА 1 КВАРТАЛ 2022 ГОДА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4135553831"/>
              </p:ext>
            </p:extLst>
          </p:nvPr>
        </p:nvGraphicFramePr>
        <p:xfrm>
          <a:off x="2386414" y="1628800"/>
          <a:ext cx="6588224" cy="52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2132856"/>
            <a:ext cx="2483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Налоговые и неналоговые доходы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776114" y="3356992"/>
            <a:ext cx="10573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НДФЛ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8964" y="4149080"/>
            <a:ext cx="1160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УСНО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7768" y="50131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Земельный налог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7768" y="5877272"/>
            <a:ext cx="2213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Безвозмездные поступления</a:t>
            </a: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val="3198599834"/>
              </p:ext>
            </p:extLst>
          </p:nvPr>
        </p:nvGraphicFramePr>
        <p:xfrm>
          <a:off x="4644008" y="2885698"/>
          <a:ext cx="4128120" cy="28960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8066355" y="1824011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173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23922976"/>
              </p:ext>
            </p:extLst>
          </p:nvPr>
        </p:nvGraphicFramePr>
        <p:xfrm>
          <a:off x="0" y="548680"/>
          <a:ext cx="9036496" cy="6309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548680"/>
            <a:ext cx="91440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ИСПОЛНЕНИЯ ДОХОДНОЙ ЧАСТИ БЮДЖЕТА ЗА 1 КВАРТАЛ 2021-2022 </a:t>
            </a:r>
            <a:r>
              <a:rPr lang="ru-RU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г.г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240424" y="1302732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2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sz="12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Выгнутая вверх стрелка 30"/>
          <p:cNvSpPr/>
          <p:nvPr/>
        </p:nvSpPr>
        <p:spPr>
          <a:xfrm rot="19756820">
            <a:off x="433706" y="2175258"/>
            <a:ext cx="1080120" cy="248822"/>
          </a:xfrm>
          <a:prstGeom prst="curved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Выгнутая вверх стрелка 32"/>
          <p:cNvSpPr/>
          <p:nvPr/>
        </p:nvSpPr>
        <p:spPr>
          <a:xfrm rot="20803727">
            <a:off x="2240515" y="3600457"/>
            <a:ext cx="1080120" cy="294823"/>
          </a:xfrm>
          <a:prstGeom prst="curved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Выгнутая вверх стрелка 33"/>
          <p:cNvSpPr/>
          <p:nvPr/>
        </p:nvSpPr>
        <p:spPr>
          <a:xfrm rot="21013208">
            <a:off x="3944883" y="4742975"/>
            <a:ext cx="1080120" cy="260967"/>
          </a:xfrm>
          <a:prstGeom prst="curved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6" name="Выгнутая вверх стрелка 35"/>
          <p:cNvSpPr/>
          <p:nvPr/>
        </p:nvSpPr>
        <p:spPr>
          <a:xfrm>
            <a:off x="5680457" y="4770680"/>
            <a:ext cx="1084755" cy="262730"/>
          </a:xfrm>
          <a:prstGeom prst="curved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Выгнутая вверх стрелка 36"/>
          <p:cNvSpPr/>
          <p:nvPr/>
        </p:nvSpPr>
        <p:spPr>
          <a:xfrm rot="21184641">
            <a:off x="7403091" y="4776118"/>
            <a:ext cx="1080120" cy="304260"/>
          </a:xfrm>
          <a:prstGeom prst="curvedDown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51520" y="1910860"/>
            <a:ext cx="9361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+18,9%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388918" y="3311140"/>
            <a:ext cx="7833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+8,8%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177763" y="4432126"/>
            <a:ext cx="78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+9,3%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840958" y="4483857"/>
            <a:ext cx="7637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-2,0%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7489498" y="443496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+27,2%</a:t>
            </a:r>
            <a:endParaRPr lang="ru-RU" sz="16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23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609" y="2078240"/>
            <a:ext cx="3384000" cy="3384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45533" y="3140967"/>
            <a:ext cx="2952328" cy="2952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586814" y="4374683"/>
            <a:ext cx="2376000" cy="2376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414670" y="2276872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План на 2022 год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4016802"/>
            <a:ext cx="25922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 Black" panose="020B0A04020102020204" pitchFamily="34" charset="0"/>
              </a:rPr>
              <a:t>16 232,2 млн. руб.</a:t>
            </a:r>
            <a:endParaRPr lang="ru-RU" sz="3600" b="1" dirty="0">
              <a:latin typeface="Arial Black" panose="020B0A040201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5533" y="3262408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Исполнено</a:t>
            </a:r>
          </a:p>
          <a:p>
            <a:pPr algn="ctr"/>
            <a:r>
              <a:rPr lang="ru-RU" sz="2400" b="1" dirty="0" smtClean="0"/>
              <a:t>на</a:t>
            </a:r>
            <a:r>
              <a:rPr lang="ru-RU" sz="2800" b="1" dirty="0" smtClean="0"/>
              <a:t> </a:t>
            </a:r>
            <a:r>
              <a:rPr lang="ru-RU" sz="2400" b="1" dirty="0" smtClean="0">
                <a:latin typeface="Arial Black" panose="020B0A04020102020204" pitchFamily="34" charset="0"/>
                <a:cs typeface="Aharoni" panose="02010803020104030203" pitchFamily="2" charset="-79"/>
              </a:rPr>
              <a:t>01.04.2022 г.</a:t>
            </a:r>
            <a:endParaRPr lang="ru-RU" sz="2700" b="1" dirty="0" smtClean="0">
              <a:latin typeface="Arial Black" panose="020B0A04020102020204" pitchFamily="34" charset="0"/>
              <a:cs typeface="Aharoni" panose="02010803020104030203" pitchFamily="2" charset="-79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5533" y="4820959"/>
            <a:ext cx="293467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 Black" panose="020B0A04020102020204" pitchFamily="34" charset="0"/>
              </a:rPr>
              <a:t>2 878,8 млн. руб.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5349" y="4515479"/>
            <a:ext cx="2430259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Процент</a:t>
            </a:r>
            <a:r>
              <a:rPr lang="ru-RU" sz="2800" b="1" dirty="0" smtClean="0"/>
              <a:t> </a:t>
            </a:r>
            <a:r>
              <a:rPr lang="ru-RU" sz="2600" b="1" dirty="0" smtClean="0"/>
              <a:t>исполнения</a:t>
            </a:r>
            <a:endParaRPr lang="ru-RU" sz="2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65207" y="6036602"/>
            <a:ext cx="2397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Arial Black" panose="020B0A04020102020204" pitchFamily="34" charset="0"/>
              </a:rPr>
              <a:t>17,7</a:t>
            </a:r>
            <a:endParaRPr lang="ru-RU" sz="3600" dirty="0">
              <a:latin typeface="Arial Black" panose="020B0A040201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967" y="620688"/>
            <a:ext cx="89650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РАСХОДНОЙ ЧАСТИ БЮДЖЕТА 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МЫТИЩИ В 2022 ГОДУ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501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692" y="620688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ФАКТИЧЕСКИЕ ПОКАЗАТЕЛИ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ИСТОЧНИКОВ ФИНАНСИРОВАНИЯ БЮДЖЕТА 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МЫТИЩИ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1470340205"/>
              </p:ext>
            </p:extLst>
          </p:nvPr>
        </p:nvGraphicFramePr>
        <p:xfrm>
          <a:off x="4580692" y="2996952"/>
          <a:ext cx="4544808" cy="3861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369017579"/>
              </p:ext>
            </p:extLst>
          </p:nvPr>
        </p:nvGraphicFramePr>
        <p:xfrm>
          <a:off x="8692" y="1913350"/>
          <a:ext cx="4347284" cy="38199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072572" y="1913350"/>
            <a:ext cx="10801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400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млн.руб</a:t>
            </a:r>
            <a:r>
              <a:rPr lang="ru-RU" sz="1400" i="1" dirty="0" smtClean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ru-RU" sz="140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9257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620688"/>
            <a:ext cx="914400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БЮДЖЕТА ГОРОДСКОГО ОКРУГА МЫТИЩИ </a:t>
            </a:r>
          </a:p>
          <a:p>
            <a:pPr algn="ctr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1 КВАРТАЛ 2022 ГОДА </a:t>
            </a:r>
          </a:p>
          <a:p>
            <a:pPr algn="ctr"/>
            <a:r>
              <a:rPr lang="ru-RU" sz="2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МУНИЦИПАЛЬНЫХ ПРОГРАММ</a:t>
            </a:r>
            <a:endParaRPr lang="ru-RU" sz="2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69142"/>
              </p:ext>
            </p:extLst>
          </p:nvPr>
        </p:nvGraphicFramePr>
        <p:xfrm>
          <a:off x="0" y="1698999"/>
          <a:ext cx="9144000" cy="515900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52120"/>
                <a:gridCol w="1267215"/>
                <a:gridCol w="1253065"/>
                <a:gridCol w="971600"/>
              </a:tblGrid>
              <a:tr h="5752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на 2022 г.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 на 01.04.2022 г.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br>
                        <a:rPr lang="ru-RU" sz="12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2452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Переселение граждан из аварийного жилищного фонда"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457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и функционирование дорожно-транспортного комплекса"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913,1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5125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Управление имуществом и муниципальными финансами"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1 805,4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417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институтов гражданского общества, </a:t>
                      </a:r>
                      <a:r>
                        <a:rPr lang="ru-RU" sz="1300" u="none" strike="noStrike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повышение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эффективности местного самоуправления и реализации молодежной политики"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42,1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Социальная защита населения"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137,9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Спорт"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Цифровое муниципальное образование"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7 171,3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1 328,0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41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современной комфортной городской среды"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1 136,4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9944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Безопасность </a:t>
                      </a:r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 обеспечение безопасности  жизнедеятельности населения"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220,8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Жилище"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сельского хозяйства"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75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инженерной инфраструктуры и энергоэффективности"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77,2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Архитектура и градостроительство"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"Строительство 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объектов социальной инфраструктуры"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2 890,5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170,5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Экология и окружающая среда"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29,1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Предпринимательство"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1249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3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</a:t>
                      </a:r>
                      <a:r>
                        <a:rPr lang="ru-RU" sz="13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Здравоохранение"</a:t>
                      </a:r>
                      <a:endParaRPr lang="ru-RU" sz="13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6,6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21069">
                <a:tc>
                  <a:txBody>
                    <a:bodyPr/>
                    <a:lstStyle/>
                    <a:p>
                      <a:pPr algn="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Итого: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16 232,2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2 878,8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17,7</a:t>
                      </a:r>
                      <a:endParaRPr lang="ru-RU" sz="1400" b="1" i="1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130" marR="3130" marT="3130" marB="0" anchor="ctr">
                    <a:lnL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3986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Другая 3">
      <a:dk1>
        <a:sysClr val="windowText" lastClr="000000"/>
      </a:dk1>
      <a:lt1>
        <a:sysClr val="window" lastClr="FFFFFF"/>
      </a:lt1>
      <a:dk2>
        <a:srgbClr val="B4CAAE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510</TotalTime>
  <Words>359</Words>
  <Application>Microsoft Office PowerPoint</Application>
  <PresentationFormat>Экран (4:3)</PresentationFormat>
  <Paragraphs>140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Городская</vt:lpstr>
      <vt:lpstr>ИСПОЛНЕНИЕ БЮДЖЕТА ГОРОДСКОГО ОКРУГА МЫТИЩИ ЗА 1 КВАРТАЛ 2022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ИСПОЛНЕНИЕ БЮДЖЕТА ГОРОДСКОГО ОКРУГА МЫТИЩИ ЗА 1 КВАРТАЛ 2022 ГОДА</dc:title>
  <dc:creator>Косенко</dc:creator>
  <cp:lastModifiedBy>Портянова</cp:lastModifiedBy>
  <cp:revision>46</cp:revision>
  <cp:lastPrinted>2022-05-17T07:42:46Z</cp:lastPrinted>
  <dcterms:created xsi:type="dcterms:W3CDTF">2022-05-06T08:29:56Z</dcterms:created>
  <dcterms:modified xsi:type="dcterms:W3CDTF">2022-05-17T10:47:37Z</dcterms:modified>
</cp:coreProperties>
</file>